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28"/>
  </p:notesMasterIdLst>
  <p:handoutMasterIdLst>
    <p:handoutMasterId r:id="rId29"/>
  </p:handoutMasterIdLst>
  <p:sldIdLst>
    <p:sldId id="256" r:id="rId10"/>
    <p:sldId id="270" r:id="rId11"/>
    <p:sldId id="259" r:id="rId12"/>
    <p:sldId id="260" r:id="rId13"/>
    <p:sldId id="271" r:id="rId14"/>
    <p:sldId id="273" r:id="rId15"/>
    <p:sldId id="274" r:id="rId16"/>
    <p:sldId id="275" r:id="rId17"/>
    <p:sldId id="276" r:id="rId18"/>
    <p:sldId id="277" r:id="rId19"/>
    <p:sldId id="288" r:id="rId20"/>
    <p:sldId id="278" r:id="rId21"/>
    <p:sldId id="279" r:id="rId22"/>
    <p:sldId id="285" r:id="rId23"/>
    <p:sldId id="287" r:id="rId24"/>
    <p:sldId id="286" r:id="rId25"/>
    <p:sldId id="283" r:id="rId26"/>
    <p:sldId id="282" r:id="rId27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74">
          <p15:clr>
            <a:srgbClr val="A4A3A4"/>
          </p15:clr>
        </p15:guide>
        <p15:guide id="8" pos="2880">
          <p15:clr>
            <a:srgbClr val="A4A3A4"/>
          </p15:clr>
        </p15:guide>
        <p15:guide id="9" orient="horz" pos="1275" userDrawn="1">
          <p15:clr>
            <a:srgbClr val="A4A3A4"/>
          </p15:clr>
        </p15:guide>
        <p15:guide id="10" orient="horz" pos="391" userDrawn="1">
          <p15:clr>
            <a:srgbClr val="A4A3A4"/>
          </p15:clr>
        </p15:guide>
        <p15:guide id="11" pos="204" userDrawn="1">
          <p15:clr>
            <a:srgbClr val="A4A3A4"/>
          </p15:clr>
        </p15:guide>
        <p15:guide id="12" pos="5556" userDrawn="1">
          <p15:clr>
            <a:srgbClr val="A4A3A4"/>
          </p15:clr>
        </p15:guide>
        <p15:guide id="13" orient="horz" pos="482">
          <p15:clr>
            <a:srgbClr val="A4A3A4"/>
          </p15:clr>
        </p15:guide>
        <p15:guide id="14" pos="90">
          <p15:clr>
            <a:srgbClr val="A4A3A4"/>
          </p15:clr>
        </p15:guide>
        <p15:guide id="15" pos="56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412" autoAdjust="0"/>
    <p:restoredTop sz="94592"/>
  </p:normalViewPr>
  <p:slideViewPr>
    <p:cSldViewPr snapToObjects="1">
      <p:cViewPr varScale="1">
        <p:scale>
          <a:sx n="109" d="100"/>
          <a:sy n="109" d="100"/>
        </p:scale>
        <p:origin x="1128" y="272"/>
      </p:cViewPr>
      <p:guideLst>
        <p:guide orient="horz" pos="3929"/>
        <p:guide orient="horz" pos="2160"/>
        <p:guide orient="horz" pos="3045"/>
        <p:guide orient="horz" pos="4269"/>
        <p:guide orient="horz" pos="3974"/>
        <p:guide pos="2880"/>
        <p:guide orient="horz" pos="1275"/>
        <p:guide orient="horz" pos="391"/>
        <p:guide pos="204"/>
        <p:guide pos="5556"/>
        <p:guide orient="horz" pos="482"/>
        <p:guide pos="90"/>
        <p:guide pos="567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10DF1-1269-6D4A-9621-A3B8154A2E18}" type="datetimeFigureOut">
              <a:rPr lang="de-DE" smtClean="0">
                <a:latin typeface="Arial" panose="020B0604020202020204" pitchFamily="34" charset="0"/>
              </a:rPr>
              <a:t>06.12.19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C67F9-0121-424E-BBD0-5352DCCD13D6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0260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06.12.19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0448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5562777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59617679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5785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97969210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17580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562096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880376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7533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4342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4590122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80120744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331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899916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3273340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3717295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352424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225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89265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303036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661794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09829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1002461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66209820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2793120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515238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8888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67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2066685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7792068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55585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0221650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6605893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90645615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49647876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5875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410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7517808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63400408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2314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25021324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5242492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52005490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79235806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092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875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228770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61656635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99150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12135133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04682289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31685999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81041164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37744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379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0632589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16174986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88771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2475316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7251949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97127692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68529117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93218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8496300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8496300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3"/>
          </p:nvPr>
        </p:nvSpPr>
        <p:spPr>
          <a:xfrm>
            <a:off x="323850" y="619200"/>
            <a:ext cx="849630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201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0180771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77206958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3" name="Gerade Verbindung 12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1043999"/>
            <a:ext cx="8496299" cy="980063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</a:t>
            </a:r>
            <a:r>
              <a:rPr lang="en-GB" sz="1400" dirty="0" err="1">
                <a:solidFill>
                  <a:schemeClr val="tx1"/>
                </a:solidFill>
              </a:rPr>
              <a:t>foto</a:t>
            </a:r>
            <a:r>
              <a:rPr lang="en-GB" sz="1400" baseline="0" dirty="0">
                <a:solidFill>
                  <a:schemeClr val="tx1"/>
                </a:solidFill>
              </a:rPr>
              <a:t>: Select picture – right click – change picture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4902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849630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051390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300031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053680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88533805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2268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5" name="Bild 4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Agent-Based Modeling and Social System Simulation</a:t>
            </a:r>
            <a:endParaRPr lang="en-GB" sz="800" baseline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34920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586419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78417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2132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202101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853085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191346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 userDrawn="1"/>
        </p:nvGrpSpPr>
        <p:grpSpPr>
          <a:xfrm>
            <a:off x="-377675" y="-385093"/>
            <a:ext cx="9379990" cy="7159750"/>
            <a:chOff x="-377675" y="-385093"/>
            <a:chExt cx="9379990" cy="7159750"/>
          </a:xfrm>
        </p:grpSpPr>
        <p:cxnSp>
          <p:nvCxnSpPr>
            <p:cNvPr id="17" name="Gerade Verbindung 16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rot="5400000">
              <a:off x="8689266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/>
          </p:nvCxnSpPr>
          <p:spPr>
            <a:xfrm rot="5400000">
              <a:off x="4438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 userDrawn="1"/>
          </p:nvCxnSpPr>
          <p:spPr>
            <a:xfrm rot="5400000">
              <a:off x="88704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pieren 10"/>
          <p:cNvGrpSpPr/>
          <p:nvPr userDrawn="1"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1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 userDrawn="1"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 userDrawn="1"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 userDrawn="1"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 bwMode="gray"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 userDrawn="1"/>
        </p:nvSpPr>
        <p:spPr>
          <a:xfrm>
            <a:off x="324000" y="6308725"/>
            <a:ext cx="4248000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 </a:t>
            </a:r>
          </a:p>
        </p:txBody>
      </p:sp>
    </p:spTree>
    <p:extLst>
      <p:ext uri="{BB962C8B-B14F-4D97-AF65-F5344CB8AC3E}">
        <p14:creationId xmlns:p14="http://schemas.microsoft.com/office/powerpoint/2010/main" val="342620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04">
          <p15:clr>
            <a:srgbClr val="F26B43"/>
          </p15:clr>
        </p15:guide>
        <p15:guide id="2" pos="5556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39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3045">
          <p15:clr>
            <a:srgbClr val="F26B43"/>
          </p15:clr>
        </p15:guide>
        <p15:guide id="8" orient="horz" pos="3929">
          <p15:clr>
            <a:srgbClr val="F26B43"/>
          </p15:clr>
        </p15:guide>
        <p15:guide id="9" orient="horz" pos="1275">
          <p15:clr>
            <a:srgbClr val="F26B43"/>
          </p15:clr>
        </p15:guide>
        <p15:guide id="10" orient="horz" pos="3974">
          <p15:clr>
            <a:srgbClr val="F26B43"/>
          </p15:clr>
        </p15:guide>
        <p15:guide id="11" orient="horz" pos="42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Modelling the outbreak of an influenza strain in a population with different belief groups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9.12.2019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Nicolas Antunes Morgado, Benjamin Gundersen, Julius Siebenaller, Jannes Hühnerbein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Vacci-Nation</a:t>
            </a:r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9.12.2019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20054"/>
          </a:xfrm>
        </p:spPr>
        <p:txBody>
          <a:bodyPr/>
          <a:lstStyle/>
          <a:p>
            <a:r>
              <a:rPr lang="en-GB" dirty="0"/>
              <a:t>Implementation</a:t>
            </a:r>
          </a:p>
        </p:txBody>
      </p:sp>
      <p:sp>
        <p:nvSpPr>
          <p:cNvPr id="7" name="Inhaltsplatzhalter 10">
            <a:extLst>
              <a:ext uri="{FF2B5EF4-FFF2-40B4-BE49-F238E27FC236}">
                <a16:creationId xmlns:a16="http://schemas.microsoft.com/office/drawing/2014/main" id="{98B1F3C9-06AB-CA4C-8EEB-0B1D6B331BAA}"/>
              </a:ext>
            </a:extLst>
          </p:cNvPr>
          <p:cNvSpPr txBox="1">
            <a:spLocks/>
          </p:cNvSpPr>
          <p:nvPr/>
        </p:nvSpPr>
        <p:spPr>
          <a:xfrm>
            <a:off x="323850" y="1340768"/>
            <a:ext cx="8496300" cy="49679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GB" dirty="0"/>
              <a:t>Simulation carried out using Python</a:t>
            </a:r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GB" dirty="0"/>
              <a:t>Specifically numpy, networkx and matplotlib</a:t>
            </a:r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GB" dirty="0" err="1"/>
              <a:t>main.py</a:t>
            </a:r>
            <a:r>
              <a:rPr lang="en-GB" dirty="0"/>
              <a:t> to loop over network for each timestep</a:t>
            </a:r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GB" dirty="0" err="1"/>
              <a:t>SmallWorld</a:t>
            </a:r>
            <a:r>
              <a:rPr lang="en-GB" dirty="0"/>
              <a:t> class to create the network</a:t>
            </a:r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GB" dirty="0"/>
              <a:t>Agent class containing utility function and maximization problem</a:t>
            </a:r>
          </a:p>
          <a:p>
            <a:pPr>
              <a:spcAft>
                <a:spcPts val="500"/>
              </a:spcAft>
            </a:pPr>
            <a:endParaRPr lang="en-GB" dirty="0"/>
          </a:p>
          <a:p>
            <a:pPr marL="0" indent="0">
              <a:lnSpc>
                <a:spcPct val="150000"/>
              </a:lnSpc>
              <a:spcAft>
                <a:spcPts val="300"/>
              </a:spcAft>
              <a:buFont typeface="Wingding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040017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B208D7-6A04-5C41-977A-8FDED7224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8" t="3523" r="8512" b="2335"/>
          <a:stretch/>
        </p:blipFill>
        <p:spPr>
          <a:xfrm>
            <a:off x="2825806" y="1592714"/>
            <a:ext cx="3492388" cy="415311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B37098-FD26-7444-8620-145C5E7DC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9.12.2014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9644C-5EC8-B44C-AA01-5C1165B29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Nicolas Antunes Morgado, Benjamin Gundersen, Julius Siebenaller, Jannes Hühnerbein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14A25-E5AB-0F43-BF8F-A9D50464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FBD95C-416E-7B4F-9801-7475F165E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 Setup</a:t>
            </a:r>
          </a:p>
        </p:txBody>
      </p:sp>
    </p:spTree>
    <p:extLst>
      <p:ext uri="{BB962C8B-B14F-4D97-AF65-F5344CB8AC3E}">
        <p14:creationId xmlns:p14="http://schemas.microsoft.com/office/powerpoint/2010/main" val="372470288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Results and Outlook</a:t>
            </a:r>
          </a:p>
        </p:txBody>
      </p:sp>
      <p:grpSp>
        <p:nvGrpSpPr>
          <p:cNvPr id="8" name="Gruppieren 7"/>
          <p:cNvGrpSpPr/>
          <p:nvPr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9" name="Rechteck 8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35818129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9.12.2019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20054"/>
          </a:xfrm>
        </p:spPr>
        <p:txBody>
          <a:bodyPr/>
          <a:lstStyle/>
          <a:p>
            <a:r>
              <a:rPr lang="en-GB" dirty="0"/>
              <a:t>Main Results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C79922-0D21-5749-8B96-181ACF64C233}"/>
              </a:ext>
            </a:extLst>
          </p:cNvPr>
          <p:cNvSpPr/>
          <p:nvPr/>
        </p:nvSpPr>
        <p:spPr>
          <a:xfrm>
            <a:off x="3824840" y="3244334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FFFFFF"/>
                </a:solidFill>
                <a:latin typeface="Segoe UI"/>
              </a:rPr>
              <a:t>r@Liz0MHW0</a:t>
            </a:r>
            <a:endParaRPr lang="en-US" dirty="0"/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24678959-CE39-F945-BBBD-EB4C50E0C08F}"/>
              </a:ext>
            </a:extLst>
          </p:cNvPr>
          <p:cNvSpPr txBox="1">
            <a:spLocks/>
          </p:cNvSpPr>
          <p:nvPr/>
        </p:nvSpPr>
        <p:spPr>
          <a:xfrm>
            <a:off x="323850" y="1340768"/>
            <a:ext cx="8496300" cy="49679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de-DE" sz="2000" dirty="0" err="1"/>
              <a:t>Agents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b="1" dirty="0" err="1"/>
              <a:t>cost</a:t>
            </a:r>
            <a:r>
              <a:rPr lang="de-DE" sz="2000" b="1" dirty="0"/>
              <a:t>-sensitive</a:t>
            </a:r>
            <a:r>
              <a:rPr lang="de-DE" sz="2000" dirty="0"/>
              <a:t> </a:t>
            </a:r>
            <a:r>
              <a:rPr lang="de-DE" sz="2000" dirty="0" err="1"/>
              <a:t>regarding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uptakes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vaccines</a:t>
            </a:r>
            <a:endParaRPr lang="de-DE" sz="2000" dirty="0"/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de-DE" sz="2000" dirty="0" err="1"/>
              <a:t>Increasing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b="1" dirty="0" err="1"/>
              <a:t>share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trusters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community</a:t>
            </a:r>
            <a:r>
              <a:rPr lang="de-DE" sz="2000" dirty="0"/>
              <a:t> </a:t>
            </a:r>
            <a:r>
              <a:rPr lang="de-DE" sz="2000" dirty="0" err="1"/>
              <a:t>yields</a:t>
            </a:r>
            <a:r>
              <a:rPr lang="de-DE" sz="2000" dirty="0"/>
              <a:t> an </a:t>
            </a:r>
            <a:r>
              <a:rPr lang="de-DE" sz="2000" b="1" dirty="0" err="1"/>
              <a:t>even</a:t>
            </a:r>
            <a:r>
              <a:rPr lang="de-DE" sz="2000" b="1" dirty="0"/>
              <a:t> </a:t>
            </a:r>
            <a:r>
              <a:rPr lang="de-DE" sz="2000" b="1" dirty="0" err="1"/>
              <a:t>higher</a:t>
            </a:r>
            <a:r>
              <a:rPr lang="de-DE" sz="2000" b="1" dirty="0"/>
              <a:t> </a:t>
            </a:r>
            <a:r>
              <a:rPr lang="de-DE" sz="2000" b="1" dirty="0" err="1"/>
              <a:t>ratio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vaccinated</a:t>
            </a:r>
            <a:r>
              <a:rPr lang="de-DE" sz="2000" b="1" dirty="0"/>
              <a:t> </a:t>
            </a:r>
            <a:r>
              <a:rPr lang="de-DE" sz="2000" b="1" dirty="0" err="1"/>
              <a:t>trusters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vaccinated</a:t>
            </a:r>
            <a:r>
              <a:rPr lang="de-DE" sz="2000" dirty="0"/>
              <a:t> </a:t>
            </a:r>
            <a:r>
              <a:rPr lang="de-DE" sz="2000" dirty="0" err="1"/>
              <a:t>skepticals</a:t>
            </a:r>
            <a:endParaRPr lang="de-DE" sz="2000" dirty="0"/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de-DE" sz="2000" dirty="0"/>
              <a:t>The </a:t>
            </a:r>
            <a:r>
              <a:rPr lang="de-DE" sz="2000" b="1" dirty="0" err="1"/>
              <a:t>spread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disease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b="1" dirty="0" err="1"/>
              <a:t>significantly</a:t>
            </a:r>
            <a:r>
              <a:rPr lang="de-DE" sz="2000" b="1" dirty="0"/>
              <a:t> </a:t>
            </a:r>
            <a:r>
              <a:rPr lang="de-DE" sz="2000" b="1" dirty="0" err="1"/>
              <a:t>influenced</a:t>
            </a:r>
            <a:r>
              <a:rPr lang="de-DE" sz="2000" b="1" dirty="0"/>
              <a:t> </a:t>
            </a:r>
            <a:r>
              <a:rPr lang="de-DE" sz="2000" b="1" dirty="0" err="1"/>
              <a:t>by</a:t>
            </a:r>
            <a:r>
              <a:rPr lang="de-DE" sz="2000" b="1" dirty="0"/>
              <a:t> </a:t>
            </a:r>
            <a:r>
              <a:rPr lang="de-DE" sz="2000" b="1" dirty="0" err="1"/>
              <a:t>the</a:t>
            </a:r>
            <a:r>
              <a:rPr lang="de-DE" sz="2000" b="1" dirty="0"/>
              <a:t> time </a:t>
            </a:r>
            <a:r>
              <a:rPr lang="de-DE" sz="2000" dirty="0" err="1"/>
              <a:t>which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agents</a:t>
            </a:r>
            <a:r>
              <a:rPr lang="de-DE" sz="2000" dirty="0"/>
              <a:t> </a:t>
            </a:r>
            <a:r>
              <a:rPr lang="de-DE" sz="2000" dirty="0" err="1"/>
              <a:t>need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update </a:t>
            </a:r>
            <a:r>
              <a:rPr lang="de-DE" sz="2000" dirty="0" err="1"/>
              <a:t>their</a:t>
            </a:r>
            <a:r>
              <a:rPr lang="de-DE" sz="2000" dirty="0"/>
              <a:t> </a:t>
            </a:r>
            <a:r>
              <a:rPr lang="de-DE" sz="2000" dirty="0" err="1"/>
              <a:t>decisions</a:t>
            </a:r>
            <a:endParaRPr lang="de-DE" sz="2000" dirty="0"/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de-DE" sz="2000" dirty="0" err="1"/>
              <a:t>Uptake</a:t>
            </a:r>
            <a:r>
              <a:rPr lang="de-DE" sz="2000" dirty="0"/>
              <a:t> </a:t>
            </a:r>
            <a:r>
              <a:rPr lang="de-DE" sz="2000" dirty="0" err="1"/>
              <a:t>levels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b="1" dirty="0" err="1"/>
              <a:t>more</a:t>
            </a:r>
            <a:r>
              <a:rPr lang="de-DE" sz="2000" b="1" dirty="0"/>
              <a:t> sensitive </a:t>
            </a:r>
            <a:r>
              <a:rPr lang="de-DE" sz="2000" b="1" dirty="0" err="1"/>
              <a:t>to</a:t>
            </a:r>
            <a:r>
              <a:rPr lang="de-DE" sz="2000" b="1" dirty="0"/>
              <a:t> </a:t>
            </a:r>
            <a:r>
              <a:rPr lang="de-DE" sz="2000" b="1" dirty="0" err="1"/>
              <a:t>the</a:t>
            </a:r>
            <a:r>
              <a:rPr lang="de-DE" sz="2000" b="1" dirty="0"/>
              <a:t> </a:t>
            </a:r>
            <a:r>
              <a:rPr lang="de-DE" sz="2000" b="1" dirty="0" err="1"/>
              <a:t>share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trusters</a:t>
            </a:r>
            <a:r>
              <a:rPr lang="de-DE" sz="2000" b="1" dirty="0"/>
              <a:t> </a:t>
            </a:r>
            <a:r>
              <a:rPr lang="de-DE" sz="2000" dirty="0"/>
              <a:t>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community</a:t>
            </a:r>
            <a:r>
              <a:rPr lang="de-DE" sz="2000" dirty="0"/>
              <a:t>, </a:t>
            </a:r>
            <a:r>
              <a:rPr lang="de-DE" sz="2000" dirty="0" err="1"/>
              <a:t>compared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cost-ratios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individual </a:t>
            </a:r>
            <a:r>
              <a:rPr lang="de-DE" sz="2000" dirty="0" err="1"/>
              <a:t>communities</a:t>
            </a:r>
            <a:endParaRPr lang="de-DE" sz="2000" dirty="0"/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GB" sz="2000" b="1" dirty="0"/>
              <a:t>Protection in </a:t>
            </a:r>
            <a:r>
              <a:rPr lang="en-GB" sz="2000" b="1" dirty="0" err="1"/>
              <a:t>truster</a:t>
            </a:r>
            <a:r>
              <a:rPr lang="en-GB" sz="2000" b="1" dirty="0"/>
              <a:t> community</a:t>
            </a:r>
            <a:r>
              <a:rPr lang="en-GB" sz="2000" dirty="0"/>
              <a:t>: In the </a:t>
            </a:r>
            <a:r>
              <a:rPr lang="en-GB" sz="2000" dirty="0" err="1"/>
              <a:t>truster</a:t>
            </a:r>
            <a:r>
              <a:rPr lang="en-GB" sz="2000" dirty="0"/>
              <a:t> community, agents are more likely to stay healthy throughout the outbreak, even if they do not vaccinate</a:t>
            </a:r>
          </a:p>
          <a:p>
            <a:pPr marL="0" indent="0">
              <a:lnSpc>
                <a:spcPct val="150000"/>
              </a:lnSpc>
              <a:spcAft>
                <a:spcPts val="300"/>
              </a:spcAft>
              <a:buFont typeface="Wingdings" pitchFamily="2" charset="2"/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92432844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1546D9-84F5-8F4C-95C0-BD4B4B84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</a:t>
            </a:r>
          </a:p>
        </p:txBody>
      </p:sp>
      <p:pic>
        <p:nvPicPr>
          <p:cNvPr id="16" name="Content Placeholder 15" descr="A screenshot of a map&#10;&#10;Description automatically generated">
            <a:extLst>
              <a:ext uri="{FF2B5EF4-FFF2-40B4-BE49-F238E27FC236}">
                <a16:creationId xmlns:a16="http://schemas.microsoft.com/office/drawing/2014/main" id="{5A084068-4BFC-614C-A273-2A3BE3977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54" y="1159980"/>
            <a:ext cx="3487971" cy="261597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3FD9F1-A3F2-3D44-B14A-2EA5C0D42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9.12.2019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8FA8A-D202-7B47-8AD6-263B9FAF6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Nicolas Antunes Morgado, Benjamin Gundersen, Julius Siebenaller, Jannes Hühnerbein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0E893-4E7C-3145-92BA-A285EF84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DDA6E6-6B25-5D4D-8176-A7F1AD171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77" y="1159980"/>
            <a:ext cx="3487971" cy="2615978"/>
          </a:xfrm>
          <a:prstGeom prst="rect">
            <a:avLst/>
          </a:prstGeom>
        </p:spPr>
      </p:pic>
      <p:pic>
        <p:nvPicPr>
          <p:cNvPr id="20" name="Picture 1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3EE6645-7A0F-D143-BF36-5EF4D2A2B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31" y="3775958"/>
            <a:ext cx="3487971" cy="2615978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4C7C82-F251-A946-9E51-ED3614205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76" y="3775958"/>
            <a:ext cx="3487971" cy="261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82376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A1720104-35E8-A44F-9C25-545B4151E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92714"/>
            <a:ext cx="4480381" cy="3360286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B0219-E5B3-AA40-B54E-BFE98A7A3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9.12.2019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AE1D0-2132-B549-A136-B84D57F02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Nicolas Antunes Morgado, Benjamin Gundersen, Julius Siebenaller, Jannes Hühnerbein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84AE35-248F-E442-8E83-D72D20829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3EE27F-7276-7349-8FC2-EE589F27B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</a:t>
            </a: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68D0D0A1-8C06-824A-B6BE-C83FC7C78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15" y="1592714"/>
            <a:ext cx="4480381" cy="336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4975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A10EE0-ED9E-3944-A7F6-B5C49966F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9.12.2019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144B3-282B-DF47-9306-2C47387A7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Nicolas Antunes Morgado, Benjamin Gundersen, Julius Siebenaller, Jannes Hühnerbein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029674-3C09-4C4E-AE42-0D7554F5C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F35BEA-EA71-CA4D-A4B3-509D083E5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Results</a:t>
            </a:r>
          </a:p>
        </p:txBody>
      </p:sp>
      <p:pic>
        <p:nvPicPr>
          <p:cNvPr id="7" name="Online Media 6" descr="vid2.mp4">
            <a:hlinkClick r:id="" action="ppaction://media"/>
            <a:extLst>
              <a:ext uri="{FF2B5EF4-FFF2-40B4-BE49-F238E27FC236}">
                <a16:creationId xmlns:a16="http://schemas.microsoft.com/office/drawing/2014/main" id="{E0E9571A-BBDC-304E-83B6-761841792CE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2061" y="1066546"/>
            <a:ext cx="6299877" cy="4724908"/>
          </a:xfrm>
        </p:spPr>
      </p:pic>
    </p:spTree>
    <p:extLst>
      <p:ext uri="{BB962C8B-B14F-4D97-AF65-F5344CB8AC3E}">
        <p14:creationId xmlns:p14="http://schemas.microsoft.com/office/powerpoint/2010/main" val="10596235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9.12.2019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20054"/>
          </a:xfrm>
        </p:spPr>
        <p:txBody>
          <a:bodyPr/>
          <a:lstStyle/>
          <a:p>
            <a:r>
              <a:rPr lang="en-GB" dirty="0"/>
              <a:t>Possible Extensions</a:t>
            </a:r>
          </a:p>
        </p:txBody>
      </p:sp>
      <p:sp>
        <p:nvSpPr>
          <p:cNvPr id="7" name="Inhaltsplatzhalter 10">
            <a:extLst>
              <a:ext uri="{FF2B5EF4-FFF2-40B4-BE49-F238E27FC236}">
                <a16:creationId xmlns:a16="http://schemas.microsoft.com/office/drawing/2014/main" id="{98B1F3C9-06AB-CA4C-8EEB-0B1D6B331BAA}"/>
              </a:ext>
            </a:extLst>
          </p:cNvPr>
          <p:cNvSpPr txBox="1">
            <a:spLocks/>
          </p:cNvSpPr>
          <p:nvPr/>
        </p:nvSpPr>
        <p:spPr>
          <a:xfrm>
            <a:off x="323850" y="1340768"/>
            <a:ext cx="8496300" cy="4967958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de-DE" sz="2000" dirty="0" err="1"/>
              <a:t>Agents</a:t>
            </a:r>
            <a:r>
              <a:rPr lang="de-DE" sz="2000" dirty="0"/>
              <a:t>:</a:t>
            </a:r>
          </a:p>
          <a:p>
            <a:pPr lvl="1">
              <a:lnSpc>
                <a:spcPct val="150000"/>
              </a:lnSpc>
              <a:spcAft>
                <a:spcPts val="500"/>
              </a:spcAft>
            </a:pPr>
            <a:r>
              <a:rPr lang="de-DE" sz="1800" dirty="0" err="1"/>
              <a:t>Individuals</a:t>
            </a:r>
            <a:r>
              <a:rPr lang="de-DE" sz="1800" dirty="0"/>
              <a:t>: Account </a:t>
            </a:r>
            <a:r>
              <a:rPr lang="de-DE" sz="1800" dirty="0" err="1"/>
              <a:t>for</a:t>
            </a:r>
            <a:r>
              <a:rPr lang="de-DE" sz="1800" dirty="0"/>
              <a:t> different </a:t>
            </a:r>
            <a:r>
              <a:rPr lang="de-DE" sz="1800" dirty="0" err="1"/>
              <a:t>costs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time </a:t>
            </a:r>
            <a:r>
              <a:rPr lang="de-DE" sz="1800" dirty="0" err="1"/>
              <a:t>horizons</a:t>
            </a:r>
            <a:r>
              <a:rPr lang="de-DE" sz="1800" dirty="0"/>
              <a:t>; </a:t>
            </a:r>
            <a:r>
              <a:rPr lang="de-DE" sz="1800" dirty="0" err="1"/>
              <a:t>age-structure</a:t>
            </a:r>
            <a:endParaRPr lang="de-DE" sz="1800" dirty="0"/>
          </a:p>
          <a:p>
            <a:pPr lvl="1">
              <a:lnSpc>
                <a:spcPct val="150000"/>
              </a:lnSpc>
              <a:spcAft>
                <a:spcPts val="500"/>
              </a:spcAft>
            </a:pPr>
            <a:r>
              <a:rPr lang="de-DE" sz="1800" dirty="0"/>
              <a:t>Non-</a:t>
            </a:r>
            <a:r>
              <a:rPr lang="de-DE" sz="1800" dirty="0" err="1"/>
              <a:t>binary</a:t>
            </a:r>
            <a:r>
              <a:rPr lang="de-DE" sz="1800" dirty="0"/>
              <a:t> </a:t>
            </a:r>
            <a:r>
              <a:rPr lang="de-DE" sz="1800" dirty="0" err="1"/>
              <a:t>coding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groups</a:t>
            </a:r>
            <a:r>
              <a:rPr lang="de-DE" sz="1800" dirty="0"/>
              <a:t>, </a:t>
            </a:r>
            <a:r>
              <a:rPr lang="de-DE" sz="1800" dirty="0" err="1"/>
              <a:t>hence</a:t>
            </a:r>
            <a:r>
              <a:rPr lang="de-DE" sz="1800" dirty="0"/>
              <a:t> </a:t>
            </a:r>
            <a:r>
              <a:rPr lang="de-DE" sz="1800" dirty="0" err="1"/>
              <a:t>groups</a:t>
            </a:r>
            <a:r>
              <a:rPr lang="de-DE" sz="1800" dirty="0"/>
              <a:t> in-</a:t>
            </a:r>
            <a:r>
              <a:rPr lang="de-DE" sz="1800" dirty="0" err="1"/>
              <a:t>between</a:t>
            </a:r>
            <a:endParaRPr lang="de-DE" sz="1800" dirty="0"/>
          </a:p>
          <a:p>
            <a:pPr lvl="1">
              <a:lnSpc>
                <a:spcPct val="150000"/>
              </a:lnSpc>
              <a:spcAft>
                <a:spcPts val="500"/>
              </a:spcAft>
            </a:pPr>
            <a:r>
              <a:rPr lang="de-DE" sz="1800" dirty="0" err="1"/>
              <a:t>Allow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births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deaths</a:t>
            </a:r>
            <a:r>
              <a:rPr lang="de-DE" sz="1800" dirty="0"/>
              <a:t> in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population</a:t>
            </a:r>
            <a:endParaRPr lang="de-DE" sz="1800" dirty="0"/>
          </a:p>
          <a:p>
            <a:pPr lvl="1">
              <a:lnSpc>
                <a:spcPct val="150000"/>
              </a:lnSpc>
              <a:spcAft>
                <a:spcPts val="500"/>
              </a:spcAft>
            </a:pPr>
            <a:r>
              <a:rPr lang="de-DE" sz="1800" dirty="0" err="1"/>
              <a:t>Disease</a:t>
            </a:r>
            <a:r>
              <a:rPr lang="de-DE" sz="1800" dirty="0"/>
              <a:t> </a:t>
            </a:r>
            <a:r>
              <a:rPr lang="de-DE" sz="1800" dirty="0" err="1"/>
              <a:t>parameters</a:t>
            </a:r>
            <a:r>
              <a:rPr lang="de-DE" sz="1800" dirty="0"/>
              <a:t>: </a:t>
            </a:r>
            <a:r>
              <a:rPr lang="de-DE" sz="1800" dirty="0" err="1"/>
              <a:t>Infection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recovery</a:t>
            </a:r>
            <a:r>
              <a:rPr lang="de-DE" sz="1800" dirty="0"/>
              <a:t> rate, different </a:t>
            </a:r>
            <a:r>
              <a:rPr lang="de-DE" sz="1800" dirty="0" err="1"/>
              <a:t>spreads</a:t>
            </a:r>
            <a:endParaRPr lang="de-DE" sz="1800" dirty="0"/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de-DE" sz="2000" dirty="0"/>
              <a:t>Networks:</a:t>
            </a:r>
          </a:p>
          <a:p>
            <a:pPr lvl="1">
              <a:lnSpc>
                <a:spcPct val="150000"/>
              </a:lnSpc>
              <a:spcAft>
                <a:spcPts val="500"/>
              </a:spcAft>
            </a:pPr>
            <a:r>
              <a:rPr lang="de-DE" sz="1800" dirty="0"/>
              <a:t>Different </a:t>
            </a:r>
            <a:r>
              <a:rPr lang="de-DE" sz="1800" dirty="0" err="1"/>
              <a:t>network</a:t>
            </a:r>
            <a:r>
              <a:rPr lang="de-DE" sz="1800" dirty="0"/>
              <a:t> </a:t>
            </a:r>
            <a:r>
              <a:rPr lang="de-DE" sz="1800" dirty="0" err="1"/>
              <a:t>structures</a:t>
            </a:r>
            <a:r>
              <a:rPr lang="de-DE" sz="1800" dirty="0"/>
              <a:t>, also </a:t>
            </a:r>
            <a:r>
              <a:rPr lang="de-DE" sz="1800" dirty="0" err="1"/>
              <a:t>accounting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r>
              <a:rPr lang="de-DE" sz="1800" dirty="0"/>
              <a:t> </a:t>
            </a:r>
            <a:r>
              <a:rPr lang="de-DE" sz="1800" dirty="0" err="1"/>
              <a:t>diseases</a:t>
            </a:r>
            <a:endParaRPr lang="de-DE" sz="1800" dirty="0"/>
          </a:p>
          <a:p>
            <a:pPr lvl="1">
              <a:lnSpc>
                <a:spcPct val="150000"/>
              </a:lnSpc>
              <a:spcAft>
                <a:spcPts val="500"/>
              </a:spcAft>
            </a:pPr>
            <a:r>
              <a:rPr lang="de-DE" sz="1800" dirty="0"/>
              <a:t>Dynamic </a:t>
            </a:r>
            <a:r>
              <a:rPr lang="de-DE" sz="1800" dirty="0" err="1"/>
              <a:t>networks</a:t>
            </a:r>
            <a:r>
              <a:rPr lang="de-DE" sz="1800" dirty="0"/>
              <a:t>: </a:t>
            </a:r>
            <a:r>
              <a:rPr lang="de-DE" sz="1800" dirty="0" err="1"/>
              <a:t>general</a:t>
            </a:r>
            <a:r>
              <a:rPr lang="de-DE" sz="1800" dirty="0"/>
              <a:t> </a:t>
            </a:r>
            <a:r>
              <a:rPr lang="de-DE" sz="1800" dirty="0" err="1"/>
              <a:t>demographics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accounting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agents</a:t>
            </a:r>
            <a:r>
              <a:rPr lang="de-DE" sz="1800" dirty="0"/>
              <a:t>‘ </a:t>
            </a:r>
            <a:r>
              <a:rPr lang="de-DE" sz="1800" dirty="0" err="1"/>
              <a:t>behaviours</a:t>
            </a:r>
            <a:endParaRPr lang="en-GB" sz="1800" dirty="0"/>
          </a:p>
          <a:p>
            <a:pPr marL="0" indent="0">
              <a:lnSpc>
                <a:spcPct val="150000"/>
              </a:lnSpc>
              <a:spcAft>
                <a:spcPts val="300"/>
              </a:spcAft>
              <a:buFont typeface="Wingdings" pitchFamily="2" charset="2"/>
              <a:buNone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73555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352E78CC-AF45-CA4A-862A-208618652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3D496D-3F1B-E64B-AB2B-3283E4F80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9.12.2019</a:t>
            </a:r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96824C-5F67-A54F-84C5-428695945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Nicolas Antunes Morgado, Benjamin Gundersen, Julius Siebenaller, Jannes Hühnerbein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1BF09B-D916-BA4C-B5BD-1D721454A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ED7CD32-84B5-6445-B2E6-7E3FE55506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lang="de-DE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5E93506A-970C-4F44-B496-949EC27D7E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774803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A9B7F00-95D6-9041-A39E-28AB393DE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592714"/>
            <a:ext cx="8496300" cy="46413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Medicine and vaccines form a foundation of modern societies</a:t>
            </a:r>
          </a:p>
          <a:p>
            <a:pPr>
              <a:lnSpc>
                <a:spcPct val="150000"/>
              </a:lnSpc>
            </a:pPr>
            <a:r>
              <a:rPr lang="en-GB" dirty="0"/>
              <a:t>“Anti-vaccination“ groups are on the rise</a:t>
            </a:r>
          </a:p>
          <a:p>
            <a:pPr>
              <a:lnSpc>
                <a:spcPct val="150000"/>
              </a:lnSpc>
            </a:pPr>
            <a:r>
              <a:rPr lang="en-GB" dirty="0"/>
              <a:t>Cases of formerly extinct diseases are appearing again</a:t>
            </a:r>
          </a:p>
          <a:p>
            <a:pPr>
              <a:lnSpc>
                <a:spcPct val="150000"/>
              </a:lnSpc>
            </a:pPr>
            <a:r>
              <a:rPr lang="en-GB" dirty="0"/>
              <a:t>Flu / Influenza especially interesting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Mutation every year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Almost yearly outbreaks</a:t>
            </a:r>
          </a:p>
          <a:p>
            <a:pPr marL="627063" lvl="2" indent="0">
              <a:lnSpc>
                <a:spcPct val="150000"/>
              </a:lnSpc>
              <a:buNone/>
            </a:pPr>
            <a:r>
              <a:rPr lang="en-GB" dirty="0">
                <a:sym typeface="Wingdings" pitchFamily="2" charset="2"/>
              </a:rPr>
              <a:t> Vaccination behaviour as an interesting game theoretical problem</a:t>
            </a:r>
            <a:endParaRPr lang="en-GB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28DE20B-E1C4-2F48-B120-A2140BF5E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9.12.2019</a:t>
            </a:r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07FA3D-B773-8C43-891A-4CBC7E7E3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Nicolas Antunes Morgado, Benjamin Gundersen, Julius Siebenaller, Jannes Hühnerbein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1305935-8FDE-9844-A4AD-7B4DF843F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1A78DFB-CDE9-D240-AD0D-D418476F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8249529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Literature Review</a:t>
            </a:r>
          </a:p>
        </p:txBody>
      </p:sp>
      <p:grpSp>
        <p:nvGrpSpPr>
          <p:cNvPr id="8" name="Gruppieren 7"/>
          <p:cNvGrpSpPr/>
          <p:nvPr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9" name="Rechteck 8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84890852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268760"/>
            <a:ext cx="8496300" cy="49653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Compartmental models are commonly used in disease modelling (SIR, SEI, SIS, SIRS, etc.)</a:t>
            </a:r>
          </a:p>
          <a:p>
            <a:pPr lvl="1">
              <a:lnSpc>
                <a:spcPct val="150000"/>
              </a:lnSpc>
            </a:pPr>
            <a:r>
              <a:rPr lang="en-GB" dirty="0" err="1"/>
              <a:t>Kermack</a:t>
            </a:r>
            <a:r>
              <a:rPr lang="en-GB" dirty="0"/>
              <a:t> and McKendrick (1927)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Adaptations for different subpopulations and disease processes (</a:t>
            </a:r>
            <a:r>
              <a:rPr lang="en-GB" dirty="0" err="1"/>
              <a:t>Dadlani</a:t>
            </a:r>
            <a:r>
              <a:rPr lang="en-GB" dirty="0"/>
              <a:t>, 2013)</a:t>
            </a:r>
          </a:p>
          <a:p>
            <a:pPr>
              <a:lnSpc>
                <a:spcPct val="150000"/>
              </a:lnSpc>
            </a:pPr>
            <a:r>
              <a:rPr lang="en-GB" dirty="0"/>
              <a:t>Mass-action assumption – homogeneous, fully connected populations -&gt; Networks </a:t>
            </a:r>
            <a:r>
              <a:rPr lang="en-GB" sz="2000" dirty="0"/>
              <a:t>(Keeling and Eames, 2005)</a:t>
            </a:r>
          </a:p>
          <a:p>
            <a:pPr>
              <a:lnSpc>
                <a:spcPct val="150000"/>
              </a:lnSpc>
            </a:pPr>
            <a:r>
              <a:rPr lang="en-GB" dirty="0"/>
              <a:t>Network structure is decisive for the spread of a disease </a:t>
            </a:r>
            <a:r>
              <a:rPr lang="en-GB" sz="2000" dirty="0"/>
              <a:t>(Pastor-</a:t>
            </a:r>
            <a:r>
              <a:rPr lang="en-GB" sz="2000" dirty="0" err="1"/>
              <a:t>Satorras</a:t>
            </a:r>
            <a:r>
              <a:rPr lang="en-GB" sz="2000" dirty="0"/>
              <a:t> and </a:t>
            </a:r>
            <a:r>
              <a:rPr lang="en-GB" sz="2000" dirty="0" err="1"/>
              <a:t>Vespignani</a:t>
            </a:r>
            <a:r>
              <a:rPr lang="en-GB" sz="2000" dirty="0"/>
              <a:t>, 2002; Liu et al., 2015; etc.)</a:t>
            </a:r>
            <a:endParaRPr lang="en-GB" sz="1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9.12.2019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648046"/>
          </a:xfrm>
        </p:spPr>
        <p:txBody>
          <a:bodyPr/>
          <a:lstStyle/>
          <a:p>
            <a:r>
              <a:rPr lang="en-GB" dirty="0"/>
              <a:t>Modeling infectious diseases</a:t>
            </a:r>
          </a:p>
        </p:txBody>
      </p:sp>
    </p:spTree>
    <p:extLst>
      <p:ext uri="{BB962C8B-B14F-4D97-AF65-F5344CB8AC3E}">
        <p14:creationId xmlns:p14="http://schemas.microsoft.com/office/powerpoint/2010/main" val="24706986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340768"/>
            <a:ext cx="8496300" cy="4893342"/>
          </a:xfrm>
        </p:spPr>
        <p:txBody>
          <a:bodyPr/>
          <a:lstStyle/>
          <a:p>
            <a:pPr>
              <a:spcAft>
                <a:spcPts val="500"/>
              </a:spcAft>
            </a:pPr>
            <a:r>
              <a:rPr lang="en-GB" dirty="0"/>
              <a:t>Insufficient uptake levels, given selfish agents and even minimal costs of vaccination </a:t>
            </a:r>
            <a:r>
              <a:rPr lang="en-GB" sz="2000" dirty="0"/>
              <a:t>(</a:t>
            </a:r>
            <a:r>
              <a:rPr lang="en-GB" sz="2000" dirty="0" err="1"/>
              <a:t>Bauch</a:t>
            </a:r>
            <a:r>
              <a:rPr lang="en-GB" sz="2000" dirty="0"/>
              <a:t> and Earn, 2004)</a:t>
            </a:r>
          </a:p>
          <a:p>
            <a:pPr>
              <a:spcAft>
                <a:spcPts val="500"/>
              </a:spcAft>
            </a:pPr>
            <a:r>
              <a:rPr lang="en-GB" dirty="0"/>
              <a:t>Game theory and network model </a:t>
            </a:r>
            <a:r>
              <a:rPr lang="en-GB" sz="2000" dirty="0"/>
              <a:t>(Shi et al., 2017):</a:t>
            </a:r>
            <a:endParaRPr lang="en-GB" dirty="0"/>
          </a:p>
          <a:p>
            <a:pPr lvl="1">
              <a:spcAft>
                <a:spcPts val="500"/>
              </a:spcAft>
            </a:pPr>
            <a:r>
              <a:rPr lang="en-GB" dirty="0"/>
              <a:t>Heterogeneous network structures can preserve vaccination rates if relative costs are increasing </a:t>
            </a:r>
          </a:p>
          <a:p>
            <a:pPr lvl="1">
              <a:spcAft>
                <a:spcPts val="500"/>
              </a:spcAft>
            </a:pPr>
            <a:r>
              <a:rPr lang="en-GB" dirty="0"/>
              <a:t>Highly connected agents more likely to vaccinate if only neighbours are considered</a:t>
            </a:r>
          </a:p>
          <a:p>
            <a:pPr>
              <a:spcAft>
                <a:spcPts val="500"/>
              </a:spcAft>
            </a:pPr>
            <a:r>
              <a:rPr lang="en-GB" dirty="0"/>
              <a:t>Strong effects of belief-groups on uptakes and spreading</a:t>
            </a:r>
          </a:p>
          <a:p>
            <a:pPr lvl="1">
              <a:spcAft>
                <a:spcPts val="500"/>
              </a:spcAft>
            </a:pPr>
            <a:r>
              <a:rPr lang="en-GB" dirty="0"/>
              <a:t>Committed vaccinators increase uptakes and avoid clustering (Liu et al., 2012) </a:t>
            </a:r>
          </a:p>
          <a:p>
            <a:pPr lvl="1">
              <a:spcAft>
                <a:spcPts val="500"/>
              </a:spcAft>
            </a:pPr>
            <a:r>
              <a:rPr lang="en-GB" dirty="0"/>
              <a:t>Fraction of sceptics drives reduced uptake rates rather than discrepancy in cost assessments (Shim et al., 2012; </a:t>
            </a:r>
            <a:r>
              <a:rPr lang="en-GB" dirty="0" err="1"/>
              <a:t>Stegehuis</a:t>
            </a:r>
            <a:r>
              <a:rPr lang="en-GB" dirty="0"/>
              <a:t> et al. 2016)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9.12.2019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20054"/>
          </a:xfrm>
        </p:spPr>
        <p:txBody>
          <a:bodyPr/>
          <a:lstStyle/>
          <a:p>
            <a:r>
              <a:rPr lang="en-GB" dirty="0"/>
              <a:t>Game Theoretical Analyses</a:t>
            </a:r>
          </a:p>
        </p:txBody>
      </p:sp>
    </p:spTree>
    <p:extLst>
      <p:ext uri="{BB962C8B-B14F-4D97-AF65-F5344CB8AC3E}">
        <p14:creationId xmlns:p14="http://schemas.microsoft.com/office/powerpoint/2010/main" val="300891973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Our Model</a:t>
            </a:r>
          </a:p>
        </p:txBody>
      </p:sp>
      <p:grpSp>
        <p:nvGrpSpPr>
          <p:cNvPr id="8" name="Gruppieren 7"/>
          <p:cNvGrpSpPr/>
          <p:nvPr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1"/>
          </a:solidFill>
        </p:grpSpPr>
        <p:sp>
          <p:nvSpPr>
            <p:cNvPr id="9" name="Rechteck 8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hteck 9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950643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340768"/>
            <a:ext cx="8496300" cy="4893342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en-GB" dirty="0"/>
              <a:t>SIVR-model with a constant population and </a:t>
            </a:r>
            <a:r>
              <a:rPr lang="en-GB" b="1" dirty="0"/>
              <a:t>two belief groups</a:t>
            </a:r>
            <a:r>
              <a:rPr lang="en-GB" dirty="0"/>
              <a:t> (</a:t>
            </a:r>
            <a:r>
              <a:rPr lang="en-GB" dirty="0" err="1"/>
              <a:t>trusters</a:t>
            </a:r>
            <a:r>
              <a:rPr lang="en-GB" dirty="0"/>
              <a:t> vs. sceptical)</a:t>
            </a:r>
          </a:p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en-GB" dirty="0"/>
              <a:t>Agents are </a:t>
            </a:r>
            <a:r>
              <a:rPr lang="en-GB" b="1" dirty="0"/>
              <a:t>almost rational utility-maximisers </a:t>
            </a:r>
            <a:r>
              <a:rPr lang="en-GB" dirty="0"/>
              <a:t>and rely on local prevalence of the disease for their assessments</a:t>
            </a:r>
          </a:p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en-GB" b="1" dirty="0"/>
              <a:t>Time-horizon</a:t>
            </a:r>
            <a:r>
              <a:rPr lang="en-GB" dirty="0"/>
              <a:t> of an agent is </a:t>
            </a:r>
            <a:r>
              <a:rPr lang="en-GB" b="1" dirty="0"/>
              <a:t>bounded</a:t>
            </a:r>
            <a:r>
              <a:rPr lang="en-GB" dirty="0"/>
              <a:t> (only a few time steps are considered in decisions)</a:t>
            </a:r>
          </a:p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en-GB" dirty="0"/>
              <a:t>The population is modelled using a </a:t>
            </a:r>
            <a:r>
              <a:rPr lang="en-GB" b="1" dirty="0"/>
              <a:t>small-world graph </a:t>
            </a:r>
            <a:r>
              <a:rPr lang="en-GB" dirty="0"/>
              <a:t>based on the Watts-</a:t>
            </a:r>
            <a:r>
              <a:rPr lang="en-GB" dirty="0" err="1"/>
              <a:t>Strogatz</a:t>
            </a:r>
            <a:r>
              <a:rPr lang="en-GB" dirty="0"/>
              <a:t> model</a:t>
            </a:r>
          </a:p>
          <a:p>
            <a:pPr>
              <a:lnSpc>
                <a:spcPct val="150000"/>
              </a:lnSpc>
              <a:spcAft>
                <a:spcPts val="300"/>
              </a:spcAft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9.12.2019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20054"/>
          </a:xfrm>
        </p:spPr>
        <p:txBody>
          <a:bodyPr/>
          <a:lstStyle/>
          <a:p>
            <a:r>
              <a:rPr lang="en-GB" dirty="0"/>
              <a:t>General Assumptions</a:t>
            </a:r>
          </a:p>
        </p:txBody>
      </p:sp>
    </p:spTree>
    <p:extLst>
      <p:ext uri="{BB962C8B-B14F-4D97-AF65-F5344CB8AC3E}">
        <p14:creationId xmlns:p14="http://schemas.microsoft.com/office/powerpoint/2010/main" val="282588421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10"/>
              <p:cNvSpPr>
                <a:spLocks noGrp="1"/>
              </p:cNvSpPr>
              <p:nvPr>
                <p:ph idx="1"/>
              </p:nvPr>
            </p:nvSpPr>
            <p:spPr>
              <a:xfrm>
                <a:off x="323850" y="1340768"/>
                <a:ext cx="8496300" cy="1800200"/>
              </a:xfrm>
            </p:spPr>
            <p:txBody>
              <a:bodyPr/>
              <a:lstStyle/>
              <a:p>
                <a:pPr>
                  <a:spcAft>
                    <a:spcPts val="500"/>
                  </a:spcAft>
                </a:pPr>
                <a:r>
                  <a:rPr lang="en-GB" dirty="0"/>
                  <a:t>SIVR-model</a:t>
                </a:r>
              </a:p>
              <a:p>
                <a:pPr lvl="1">
                  <a:spcAft>
                    <a:spcPts val="500"/>
                  </a:spcAft>
                </a:pPr>
                <a:r>
                  <a:rPr lang="en-GB" dirty="0"/>
                  <a:t>Susceptible / Infected / Vaccinated / Recovered</a:t>
                </a:r>
              </a:p>
              <a:p>
                <a:pPr>
                  <a:spcAft>
                    <a:spcPts val="500"/>
                  </a:spcAft>
                </a:pPr>
                <a:r>
                  <a:rPr lang="en-GB" dirty="0"/>
                  <a:t>Agents can only get infected by direct neighbours in the network with rate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GB" dirty="0"/>
              </a:p>
              <a:p>
                <a:pPr marL="0" indent="0">
                  <a:lnSpc>
                    <a:spcPct val="150000"/>
                  </a:lnSpc>
                  <a:spcAft>
                    <a:spcPts val="300"/>
                  </a:spcAft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1" name="Inhaltsplatzhalt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3850" y="1340768"/>
                <a:ext cx="8496300" cy="1800200"/>
              </a:xfrm>
              <a:blipFill>
                <a:blip r:embed="rId2"/>
                <a:stretch>
                  <a:fillRect l="-299" t="-5634" b="-14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9.12.2019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20054"/>
          </a:xfrm>
        </p:spPr>
        <p:txBody>
          <a:bodyPr/>
          <a:lstStyle/>
          <a:p>
            <a:r>
              <a:rPr lang="en-GB" dirty="0"/>
              <a:t>Epidemiology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22F6B77-F7F3-1547-BF42-315642BFA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140968"/>
            <a:ext cx="4902820" cy="104246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05E2DFC-BA9F-774D-9CA5-AD36553FD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719" y="3017221"/>
            <a:ext cx="3343956" cy="128995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F2B2AEF-79FD-5142-83D7-62FF5E6F95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307174"/>
            <a:ext cx="2448272" cy="464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Inhaltsplatzhalter 10">
                <a:extLst>
                  <a:ext uri="{FF2B5EF4-FFF2-40B4-BE49-F238E27FC236}">
                    <a16:creationId xmlns:a16="http://schemas.microsoft.com/office/drawing/2014/main" id="{CBCAE6FC-6AC2-2547-9A48-9B9C777CC0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751" y="4895707"/>
                <a:ext cx="8496300" cy="1800200"/>
              </a:xfrm>
              <a:prstGeom prst="rect">
                <a:avLst/>
              </a:prstGeom>
            </p:spPr>
            <p:txBody>
              <a:bodyPr vert="horz" lIns="140400" tIns="0" rIns="144000" bIns="0" rtlCol="0">
                <a:no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063" indent="-265113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93763" indent="-2667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7913" indent="-1778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62063" indent="-18415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number of infected neighbours</a:t>
                </a:r>
              </a:p>
              <a:p>
                <a:pPr>
                  <a:lnSpc>
                    <a:spcPct val="150000"/>
                  </a:lnSpc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probability to recover</a:t>
                </a:r>
              </a:p>
            </p:txBody>
          </p:sp>
        </mc:Choice>
        <mc:Fallback xmlns="">
          <p:sp>
            <p:nvSpPr>
              <p:cNvPr id="17" name="Inhaltsplatzhalter 10">
                <a:extLst>
                  <a:ext uri="{FF2B5EF4-FFF2-40B4-BE49-F238E27FC236}">
                    <a16:creationId xmlns:a16="http://schemas.microsoft.com/office/drawing/2014/main" id="{CBCAE6FC-6AC2-2547-9A48-9B9C777CC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51" y="4895707"/>
                <a:ext cx="8496300" cy="1800200"/>
              </a:xfrm>
              <a:prstGeom prst="rect">
                <a:avLst/>
              </a:prstGeom>
              <a:blipFill>
                <a:blip r:embed="rId6"/>
                <a:stretch>
                  <a:fillRect l="-2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87789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23850" y="1340768"/>
            <a:ext cx="8496300" cy="588533"/>
          </a:xfrm>
        </p:spPr>
        <p:txBody>
          <a:bodyPr/>
          <a:lstStyle/>
          <a:p>
            <a:pPr>
              <a:spcAft>
                <a:spcPts val="500"/>
              </a:spcAft>
            </a:pPr>
            <a:r>
              <a:rPr lang="en-GB" dirty="0"/>
              <a:t>With this data the agent derives its utility function</a:t>
            </a:r>
          </a:p>
          <a:p>
            <a:pPr>
              <a:spcAft>
                <a:spcPts val="500"/>
              </a:spcAft>
            </a:pPr>
            <a:r>
              <a:rPr lang="en-GB" dirty="0"/>
              <a:t>The decision to vaccinate or not can be expressed as</a:t>
            </a:r>
          </a:p>
          <a:p>
            <a:pPr marL="0" indent="0">
              <a:spcAft>
                <a:spcPts val="500"/>
              </a:spcAft>
              <a:buNone/>
            </a:pPr>
            <a:endParaRPr lang="en-GB" dirty="0"/>
          </a:p>
          <a:p>
            <a:pPr marL="0" indent="0">
              <a:lnSpc>
                <a:spcPct val="150000"/>
              </a:lnSpc>
              <a:spcAft>
                <a:spcPts val="300"/>
              </a:spcAft>
              <a:buNone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9.12.2019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Nicolas Antunes Morgado, Benjamin Gundersen, Julius Siebenaller, Jannes Hühnerbein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720054"/>
          </a:xfrm>
        </p:spPr>
        <p:txBody>
          <a:bodyPr/>
          <a:lstStyle/>
          <a:p>
            <a:r>
              <a:rPr lang="en-GB" dirty="0"/>
              <a:t>Epidemiology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Inhaltsplatzhalter 10">
                <a:extLst>
                  <a:ext uri="{FF2B5EF4-FFF2-40B4-BE49-F238E27FC236}">
                    <a16:creationId xmlns:a16="http://schemas.microsoft.com/office/drawing/2014/main" id="{CBCAE6FC-6AC2-2547-9A48-9B9C777CC0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752" y="4895707"/>
                <a:ext cx="4018238" cy="1800200"/>
              </a:xfrm>
              <a:prstGeom prst="rect">
                <a:avLst/>
              </a:prstGeom>
            </p:spPr>
            <p:txBody>
              <a:bodyPr vert="horz" lIns="140400" tIns="0" rIns="144000" bIns="0" rtlCol="0">
                <a:no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063" indent="-265113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93763" indent="-2667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7913" indent="-1778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62063" indent="-18415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GB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de-D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200" dirty="0"/>
                  <a:t> cost of vaccination</a:t>
                </a:r>
              </a:p>
              <a:p>
                <a:pPr>
                  <a:lnSpc>
                    <a:spcPct val="150000"/>
                  </a:lnSpc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de-DE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200" dirty="0"/>
                  <a:t> cost of infection</a:t>
                </a:r>
              </a:p>
            </p:txBody>
          </p:sp>
        </mc:Choice>
        <mc:Fallback xmlns="">
          <p:sp>
            <p:nvSpPr>
              <p:cNvPr id="17" name="Inhaltsplatzhalter 10">
                <a:extLst>
                  <a:ext uri="{FF2B5EF4-FFF2-40B4-BE49-F238E27FC236}">
                    <a16:creationId xmlns:a16="http://schemas.microsoft.com/office/drawing/2014/main" id="{CBCAE6FC-6AC2-2547-9A48-9B9C777CC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52" y="4895707"/>
                <a:ext cx="4018238" cy="1800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AB2B1397-F815-3740-9277-178505AAD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750" y="2381062"/>
            <a:ext cx="6786500" cy="103144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B9BDBAF-2F3F-4842-A252-B1EE5A2A3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68" y="3412504"/>
            <a:ext cx="3784263" cy="1054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10">
                <a:extLst>
                  <a:ext uri="{FF2B5EF4-FFF2-40B4-BE49-F238E27FC236}">
                    <a16:creationId xmlns:a16="http://schemas.microsoft.com/office/drawing/2014/main" id="{7C3F6050-1E33-6740-B1D2-F4C511A0E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4990" y="4895707"/>
                <a:ext cx="4837530" cy="1800200"/>
              </a:xfrm>
              <a:prstGeom prst="rect">
                <a:avLst/>
              </a:prstGeom>
            </p:spPr>
            <p:txBody>
              <a:bodyPr vert="horz" lIns="140400" tIns="0" rIns="144000" bIns="0" rtlCol="0">
                <a:no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063" indent="-265113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93763" indent="-2667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7913" indent="-1778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62063" indent="-18415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  <a:spcAft>
                    <a:spcPts val="3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𝑛𝑜𝑡</m:t>
                        </m:r>
                        <m:sSub>
                          <m:sSubPr>
                            <m:ctrlPr>
                              <a:rPr lang="en-GB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de-DE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de-DE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200" dirty="0"/>
                  <a:t> cost of not vaccinating</a:t>
                </a:r>
              </a:p>
            </p:txBody>
          </p:sp>
        </mc:Choice>
        <mc:Fallback xmlns="">
          <p:sp>
            <p:nvSpPr>
              <p:cNvPr id="16" name="Inhaltsplatzhalter 10">
                <a:extLst>
                  <a:ext uri="{FF2B5EF4-FFF2-40B4-BE49-F238E27FC236}">
                    <a16:creationId xmlns:a16="http://schemas.microsoft.com/office/drawing/2014/main" id="{7C3F6050-1E33-6740-B1D2-F4C511A0E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990" y="4895707"/>
                <a:ext cx="4837530" cy="1800200"/>
              </a:xfrm>
              <a:prstGeom prst="rect">
                <a:avLst/>
              </a:prstGeom>
              <a:blipFill>
                <a:blip r:embed="rId5"/>
                <a:stretch>
                  <a:fillRect l="-5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78621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4zu3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4zu3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3.xml><?xml version="1.0" encoding="utf-8"?>
<a:theme xmlns:a="http://schemas.openxmlformats.org/drawingml/2006/main" name="eth_praesentation_4zu3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4.xml><?xml version="1.0" encoding="utf-8"?>
<a:theme xmlns:a="http://schemas.openxmlformats.org/drawingml/2006/main" name="3_eth_praesentation_4zu3_ETH1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5.xml><?xml version="1.0" encoding="utf-8"?>
<a:theme xmlns:a="http://schemas.openxmlformats.org/drawingml/2006/main" name="eth_praesentation_4zu3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6.xml><?xml version="1.0" encoding="utf-8"?>
<a:theme xmlns:a="http://schemas.openxmlformats.org/drawingml/2006/main" name="eth_praesentation_4zu3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7.xml><?xml version="1.0" encoding="utf-8"?>
<a:theme xmlns:a="http://schemas.openxmlformats.org/drawingml/2006/main" name="eth_praesentation_4zu3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8.xml><?xml version="1.0" encoding="utf-8"?>
<a:theme xmlns:a="http://schemas.openxmlformats.org/drawingml/2006/main" name="eth_praesentation_4zu3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ppt/theme/theme9.xml><?xml version="1.0" encoding="utf-8"?>
<a:theme xmlns:a="http://schemas.openxmlformats.org/drawingml/2006/main" name="eth_praesentation_4zu3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4zu3_ETH1_d" id="{13D4407A-1790-4B2E-BB8C-EB574A67D067}" vid="{4BFD40ED-96EC-464F-AA58-D037423ACD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eth_praesentation_4zu3_ETH1</Template>
  <TotalTime>253</TotalTime>
  <Words>815</Words>
  <Application>Microsoft Macintosh PowerPoint</Application>
  <PresentationFormat>On-screen Show (4:3)</PresentationFormat>
  <Paragraphs>116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Arial</vt:lpstr>
      <vt:lpstr>Cambria Math</vt:lpstr>
      <vt:lpstr>Segoe UI</vt:lpstr>
      <vt:lpstr>Wingdings</vt:lpstr>
      <vt:lpstr>eth_praesentation_4zu3_ETH1</vt:lpstr>
      <vt:lpstr>eth_praesentation_4zu3_ETH2</vt:lpstr>
      <vt:lpstr>eth_praesentation_4zu3_ETH3</vt:lpstr>
      <vt:lpstr>3_eth_praesentation_4zu3_ETH1</vt:lpstr>
      <vt:lpstr>eth_praesentation_4zu3_ETH5</vt:lpstr>
      <vt:lpstr>eth_praesentation_4zu3_ETH6</vt:lpstr>
      <vt:lpstr>eth_praesentation_4zu3_ETH7</vt:lpstr>
      <vt:lpstr>eth_praesentation_4zu3_ETH8</vt:lpstr>
      <vt:lpstr>eth_praesentation_4zu3_ETH9</vt:lpstr>
      <vt:lpstr>Vacci-Nation</vt:lpstr>
      <vt:lpstr>Motivation</vt:lpstr>
      <vt:lpstr>Literature Review</vt:lpstr>
      <vt:lpstr>Modeling infectious diseases</vt:lpstr>
      <vt:lpstr>Game Theoretical Analyses</vt:lpstr>
      <vt:lpstr>Our Model</vt:lpstr>
      <vt:lpstr>General Assumptions</vt:lpstr>
      <vt:lpstr>Epidemiology</vt:lpstr>
      <vt:lpstr>Epidemiology</vt:lpstr>
      <vt:lpstr>Implementation</vt:lpstr>
      <vt:lpstr>Initial Setup</vt:lpstr>
      <vt:lpstr>Results and Outlook</vt:lpstr>
      <vt:lpstr>Main Results</vt:lpstr>
      <vt:lpstr>Main Results</vt:lpstr>
      <vt:lpstr>Main Results</vt:lpstr>
      <vt:lpstr>Main Results</vt:lpstr>
      <vt:lpstr>Possible Extensions</vt:lpstr>
      <vt:lpstr>Thank you very much for your attention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Vacci Nation</dc:title>
  <dc:creator>Jannes Hühnerbein</dc:creator>
  <cp:lastModifiedBy>Julius Siebenaller</cp:lastModifiedBy>
  <cp:revision>66</cp:revision>
  <cp:lastPrinted>2013-06-08T11:22:51Z</cp:lastPrinted>
  <dcterms:created xsi:type="dcterms:W3CDTF">2019-12-02T19:43:24Z</dcterms:created>
  <dcterms:modified xsi:type="dcterms:W3CDTF">2019-12-06T20:18:41Z</dcterms:modified>
</cp:coreProperties>
</file>